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7" r:id="rId3"/>
    <p:sldId id="449" r:id="rId5"/>
    <p:sldId id="405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6" r:id="rId27"/>
    <p:sldId id="299" r:id="rId28"/>
    <p:sldId id="280" r:id="rId29"/>
    <p:sldId id="281" r:id="rId30"/>
    <p:sldId id="283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436" r:id="rId39"/>
    <p:sldId id="437" r:id="rId40"/>
    <p:sldId id="438" r:id="rId41"/>
    <p:sldId id="439" r:id="rId42"/>
    <p:sldId id="440" r:id="rId43"/>
    <p:sldId id="442" r:id="rId44"/>
    <p:sldId id="441" r:id="rId45"/>
    <p:sldId id="443" r:id="rId46"/>
    <p:sldId id="444" r:id="rId47"/>
    <p:sldId id="445" r:id="rId48"/>
    <p:sldId id="446" r:id="rId49"/>
    <p:sldId id="447" r:id="rId50"/>
    <p:sldId id="448" r:id="rId51"/>
    <p:sldId id="411" r:id="rId52"/>
  </p:sldIdLst>
  <p:sldSz cx="9144000" cy="6858000" type="screen4x3"/>
  <p:notesSz cx="7099300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245" eaLnBrk="0" hangingPunct="0"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804545" indent="-309245" defTabSz="944245" eaLnBrk="0" hangingPunct="0"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238250" indent="-247650" defTabSz="944245" eaLnBrk="0" hangingPunct="0"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733550" indent="-247650" defTabSz="944245" eaLnBrk="0" hangingPunct="0"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228850" indent="-247650" defTabSz="944245" eaLnBrk="0" hangingPunct="0"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723515" indent="-247650" defTabSz="94424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3218815" indent="-247650" defTabSz="94424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714115" indent="-247650" defTabSz="94424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4209415" indent="-247650" defTabSz="94424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5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1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880" indent="0">
              <a:buNone/>
              <a:defRPr sz="1220"/>
            </a:lvl2pPr>
            <a:lvl3pPr marL="619125" indent="0">
              <a:buNone/>
              <a:defRPr sz="1085"/>
            </a:lvl3pPr>
            <a:lvl4pPr marL="929005" indent="0">
              <a:buNone/>
              <a:defRPr sz="950"/>
            </a:lvl4pPr>
            <a:lvl5pPr marL="1238250" indent="0">
              <a:buNone/>
              <a:defRPr sz="950"/>
            </a:lvl5pPr>
            <a:lvl6pPr marL="1548130" indent="0">
              <a:buNone/>
              <a:defRPr sz="950"/>
            </a:lvl6pPr>
            <a:lvl7pPr marL="1857375" indent="0">
              <a:buNone/>
              <a:defRPr sz="950"/>
            </a:lvl7pPr>
            <a:lvl8pPr marL="2167255" indent="0">
              <a:buNone/>
              <a:defRPr sz="950"/>
            </a:lvl8pPr>
            <a:lvl9pPr marL="247650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5"/>
            </a:lvl1pPr>
            <a:lvl2pPr>
              <a:defRPr sz="1625"/>
            </a:lvl2pPr>
            <a:lvl3pPr>
              <a:defRPr sz="1355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5"/>
            </a:lvl1pPr>
            <a:lvl2pPr>
              <a:defRPr sz="1625"/>
            </a:lvl2pPr>
            <a:lvl3pPr>
              <a:defRPr sz="1355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880" indent="0">
              <a:buNone/>
              <a:defRPr sz="1355" b="1"/>
            </a:lvl2pPr>
            <a:lvl3pPr marL="619125" indent="0">
              <a:buNone/>
              <a:defRPr sz="1220" b="1"/>
            </a:lvl3pPr>
            <a:lvl4pPr marL="929005" indent="0">
              <a:buNone/>
              <a:defRPr sz="1085" b="1"/>
            </a:lvl4pPr>
            <a:lvl5pPr marL="1238250" indent="0">
              <a:buNone/>
              <a:defRPr sz="1085" b="1"/>
            </a:lvl5pPr>
            <a:lvl6pPr marL="1548130" indent="0">
              <a:buNone/>
              <a:defRPr sz="1085" b="1"/>
            </a:lvl6pPr>
            <a:lvl7pPr marL="1857375" indent="0">
              <a:buNone/>
              <a:defRPr sz="1085" b="1"/>
            </a:lvl7pPr>
            <a:lvl8pPr marL="2167255" indent="0">
              <a:buNone/>
              <a:defRPr sz="1085" b="1"/>
            </a:lvl8pPr>
            <a:lvl9pPr marL="2476500" indent="0">
              <a:buNone/>
              <a:defRPr sz="108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20"/>
            </a:lvl3pPr>
            <a:lvl4pPr>
              <a:defRPr sz="1085"/>
            </a:lvl4pPr>
            <a:lvl5pPr>
              <a:defRPr sz="1085"/>
            </a:lvl5pPr>
            <a:lvl6pPr>
              <a:defRPr sz="1085"/>
            </a:lvl6pPr>
            <a:lvl7pPr>
              <a:defRPr sz="1085"/>
            </a:lvl7pPr>
            <a:lvl8pPr>
              <a:defRPr sz="1085"/>
            </a:lvl8pPr>
            <a:lvl9pPr>
              <a:defRPr sz="108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880" indent="0">
              <a:buNone/>
              <a:defRPr sz="1355" b="1"/>
            </a:lvl2pPr>
            <a:lvl3pPr marL="619125" indent="0">
              <a:buNone/>
              <a:defRPr sz="1220" b="1"/>
            </a:lvl3pPr>
            <a:lvl4pPr marL="929005" indent="0">
              <a:buNone/>
              <a:defRPr sz="1085" b="1"/>
            </a:lvl4pPr>
            <a:lvl5pPr marL="1238250" indent="0">
              <a:buNone/>
              <a:defRPr sz="1085" b="1"/>
            </a:lvl5pPr>
            <a:lvl6pPr marL="1548130" indent="0">
              <a:buNone/>
              <a:defRPr sz="1085" b="1"/>
            </a:lvl6pPr>
            <a:lvl7pPr marL="1857375" indent="0">
              <a:buNone/>
              <a:defRPr sz="1085" b="1"/>
            </a:lvl7pPr>
            <a:lvl8pPr marL="2167255" indent="0">
              <a:buNone/>
              <a:defRPr sz="1085" b="1"/>
            </a:lvl8pPr>
            <a:lvl9pPr marL="2476500" indent="0">
              <a:buNone/>
              <a:defRPr sz="108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20"/>
            </a:lvl3pPr>
            <a:lvl4pPr>
              <a:defRPr sz="1085"/>
            </a:lvl4pPr>
            <a:lvl5pPr>
              <a:defRPr sz="1085"/>
            </a:lvl5pPr>
            <a:lvl6pPr>
              <a:defRPr sz="1085"/>
            </a:lvl6pPr>
            <a:lvl7pPr>
              <a:defRPr sz="1085"/>
            </a:lvl7pPr>
            <a:lvl8pPr>
              <a:defRPr sz="1085"/>
            </a:lvl8pPr>
            <a:lvl9pPr>
              <a:defRPr sz="108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5"/>
            </a:lvl1pPr>
            <a:lvl2pPr>
              <a:defRPr sz="1895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50"/>
            </a:lvl1pPr>
            <a:lvl2pPr marL="309880" indent="0">
              <a:buNone/>
              <a:defRPr sz="810"/>
            </a:lvl2pPr>
            <a:lvl3pPr marL="619125" indent="0">
              <a:buNone/>
              <a:defRPr sz="675"/>
            </a:lvl3pPr>
            <a:lvl4pPr marL="929005" indent="0">
              <a:buNone/>
              <a:defRPr sz="610"/>
            </a:lvl4pPr>
            <a:lvl5pPr marL="1238250" indent="0">
              <a:buNone/>
              <a:defRPr sz="610"/>
            </a:lvl5pPr>
            <a:lvl6pPr marL="1548130" indent="0">
              <a:buNone/>
              <a:defRPr sz="610"/>
            </a:lvl6pPr>
            <a:lvl7pPr marL="1857375" indent="0">
              <a:buNone/>
              <a:defRPr sz="610"/>
            </a:lvl7pPr>
            <a:lvl8pPr marL="2167255" indent="0">
              <a:buNone/>
              <a:defRPr sz="610"/>
            </a:lvl8pPr>
            <a:lvl9pPr marL="2476500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5"/>
            </a:lvl1pPr>
            <a:lvl2pPr marL="309880" indent="0">
              <a:buNone/>
              <a:defRPr sz="1895"/>
            </a:lvl2pPr>
            <a:lvl3pPr marL="619125" indent="0">
              <a:buNone/>
              <a:defRPr sz="1625"/>
            </a:lvl3pPr>
            <a:lvl4pPr marL="929005" indent="0">
              <a:buNone/>
              <a:defRPr sz="1355"/>
            </a:lvl4pPr>
            <a:lvl5pPr marL="1238250" indent="0">
              <a:buNone/>
              <a:defRPr sz="1355"/>
            </a:lvl5pPr>
            <a:lvl6pPr marL="1548130" indent="0">
              <a:buNone/>
              <a:defRPr sz="1355"/>
            </a:lvl6pPr>
            <a:lvl7pPr marL="1857375" indent="0">
              <a:buNone/>
              <a:defRPr sz="1355"/>
            </a:lvl7pPr>
            <a:lvl8pPr marL="2167255" indent="0">
              <a:buNone/>
              <a:defRPr sz="1355"/>
            </a:lvl8pPr>
            <a:lvl9pPr marL="2476500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50"/>
            </a:lvl1pPr>
            <a:lvl2pPr marL="309880" indent="0">
              <a:buNone/>
              <a:defRPr sz="810"/>
            </a:lvl2pPr>
            <a:lvl3pPr marL="619125" indent="0">
              <a:buNone/>
              <a:defRPr sz="675"/>
            </a:lvl3pPr>
            <a:lvl4pPr marL="929005" indent="0">
              <a:buNone/>
              <a:defRPr sz="610"/>
            </a:lvl4pPr>
            <a:lvl5pPr marL="1238250" indent="0">
              <a:buNone/>
              <a:defRPr sz="610"/>
            </a:lvl5pPr>
            <a:lvl6pPr marL="1548130" indent="0">
              <a:buNone/>
              <a:defRPr sz="610"/>
            </a:lvl6pPr>
            <a:lvl7pPr marL="1857375" indent="0">
              <a:buNone/>
              <a:defRPr sz="610"/>
            </a:lvl7pPr>
            <a:lvl8pPr marL="2167255" indent="0">
              <a:buNone/>
              <a:defRPr sz="610"/>
            </a:lvl8pPr>
            <a:lvl9pPr marL="2476500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</a:fld>
            <a:endParaRPr lang="en-GB" altLang="en-US" sz="1085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/>
          <a:lstStyle/>
          <a:p>
            <a:pPr lvl="0"/>
            <a:r>
              <a:rPr lang="en-GB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/>
          <a:lstStyle/>
          <a:p>
            <a:pPr lvl="0"/>
            <a:r>
              <a:rPr lang="en-GB" altLang="en-US" dirty="0"/>
              <a:t>Click to edit Master text styles</a:t>
            </a:r>
            <a:endParaRPr lang="en-GB" altLang="en-US" dirty="0"/>
          </a:p>
          <a:p>
            <a:pPr lvl="1"/>
            <a:r>
              <a:rPr lang="en-GB" altLang="en-US" dirty="0"/>
              <a:t>Second level</a:t>
            </a:r>
            <a:endParaRPr lang="en-GB" altLang="en-US" dirty="0"/>
          </a:p>
          <a:p>
            <a:pPr lvl="2"/>
            <a:r>
              <a:rPr lang="en-GB" altLang="en-US" dirty="0"/>
              <a:t>Third level</a:t>
            </a:r>
            <a:endParaRPr lang="en-GB" altLang="en-US" dirty="0"/>
          </a:p>
          <a:p>
            <a:pPr lvl="3"/>
            <a:r>
              <a:rPr lang="en-GB" altLang="en-US" dirty="0"/>
              <a:t>Fourth level</a:t>
            </a:r>
            <a:endParaRPr lang="en-GB" altLang="en-US" dirty="0"/>
          </a:p>
          <a:p>
            <a:pPr lvl="4"/>
            <a:r>
              <a:rPr lang="en-GB" altLang="en-US" dirty="0"/>
              <a:t>Fifth level</a:t>
            </a:r>
            <a:endParaRPr lang="en-GB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384" tIns="50691" rIns="101384" bIns="50691" numCol="1" anchor="t" anchorCtr="0" compatLnSpc="1"/>
          <a:lstStyle>
            <a:lvl1pPr eaLnBrk="0" hangingPunct="0">
              <a:defRPr sz="675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384" tIns="50691" rIns="101384" bIns="50691" numCol="1" anchor="t" anchorCtr="0" compatLnSpc="1"/>
          <a:lstStyle>
            <a:lvl1pPr algn="r" eaLnBrk="0" hangingPunct="0">
              <a:defRPr sz="675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</a:fld>
            <a:endParaRPr lang="en-GB" altLang="en-US" sz="1085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7070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7070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2pPr>
      <a:lvl3pPr algn="l" defTabSz="687070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3pPr>
      <a:lvl4pPr algn="l" defTabSz="687070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4pPr>
      <a:lvl5pPr algn="l" defTabSz="687070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5pPr>
      <a:lvl6pPr marL="309880" algn="l" defTabSz="687070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6pPr>
      <a:lvl7pPr marL="619125" algn="l" defTabSz="687070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7pPr>
      <a:lvl8pPr marL="929005" algn="l" defTabSz="687070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8pPr>
      <a:lvl9pPr marL="1238250" algn="l" defTabSz="687070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anose="02020603050405020304" pitchFamily="18" charset="0"/>
        </a:defRPr>
      </a:lvl9pPr>
    </p:titleStyle>
    <p:bodyStyle>
      <a:lvl1pPr marL="232410" indent="-232410" algn="l" defTabSz="687070" rtl="0" eaLnBrk="0" fontAlgn="base" hangingPunct="0">
        <a:spcBef>
          <a:spcPct val="20000"/>
        </a:spcBef>
        <a:spcAft>
          <a:spcPct val="0"/>
        </a:spcAft>
        <a:buChar char="•"/>
        <a:defRPr sz="1695" b="1">
          <a:solidFill>
            <a:srgbClr val="003399"/>
          </a:solidFill>
          <a:latin typeface="+mn-lt"/>
          <a:ea typeface="+mn-ea"/>
          <a:cs typeface="+mn-cs"/>
        </a:defRPr>
      </a:lvl1pPr>
      <a:lvl2pPr marL="253365" indent="4445" algn="l" defTabSz="68707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810" indent="107315" algn="l" defTabSz="68707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4065" indent="4445" algn="l" defTabSz="687070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875" indent="206375" algn="l" defTabSz="687070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755" algn="l" defTabSz="687070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00" algn="l" defTabSz="687070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880" algn="l" defTabSz="687070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25" algn="l" defTabSz="687070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1pPr>
      <a:lvl2pPr marL="309880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2pPr>
      <a:lvl3pPr marL="619125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29005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4pPr>
      <a:lvl5pPr marL="1238250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5pPr>
      <a:lvl6pPr marL="1548130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7pPr>
      <a:lvl8pPr marL="2167255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8pPr>
      <a:lvl9pPr marL="2476500" algn="l" defTabSz="619125" rtl="0" eaLnBrk="1" latinLnBrk="0" hangingPunct="1">
        <a:defRPr sz="1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hyperlink" Target="mailto:colintan@nus.edu.s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keras.io/layers/convolutional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keras.io/layers/pooling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0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487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5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  <a:endParaRPr lang="en-US" altLang="en-US" sz="4325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5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2</a:t>
            </a:r>
            <a:endParaRPr lang="en-US" altLang="en-US" sz="4325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5" dirty="0">
                <a:solidFill>
                  <a:schemeClr val="bg1"/>
                </a:solidFill>
                <a:latin typeface="Times New Roman" panose="02020603050405020304" pitchFamily="18" charset="0"/>
              </a:rPr>
              <a:t>Deep Learning II</a:t>
            </a:r>
            <a:endParaRPr lang="en-US" altLang="en-US" sz="4325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5" dirty="0">
                <a:solidFill>
                  <a:schemeClr val="bg1"/>
                </a:solidFill>
                <a:latin typeface="Times New Roman" panose="02020603050405020304" pitchFamily="18" charset="0"/>
                <a:hlinkClick r:id="rId1"/>
              </a:rPr>
              <a:t>colintan@nus.edu.sg</a:t>
            </a:r>
            <a:endParaRPr lang="en-US" altLang="en-US" sz="4325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5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0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581831"/>
          </a:xfrm>
        </p:spPr>
        <p:txBody>
          <a:bodyPr/>
          <a:lstStyle/>
          <a:p>
            <a:r>
              <a:rPr lang="en-US" dirty="0"/>
              <a:t>Now we create the Generator network. This is a simple MLP with:</a:t>
            </a:r>
            <a:endParaRPr lang="en-US" dirty="0"/>
          </a:p>
          <a:p>
            <a:pPr lvl="1"/>
            <a:r>
              <a:rPr lang="en-US" dirty="0"/>
              <a:t>A 100 element input, which will be filled with 100 random numbers.</a:t>
            </a:r>
            <a:endParaRPr lang="en-US" dirty="0"/>
          </a:p>
          <a:p>
            <a:pPr lvl="1"/>
            <a:r>
              <a:rPr lang="en-US" dirty="0"/>
              <a:t>Two hidden layers.</a:t>
            </a:r>
            <a:endParaRPr lang="en-US" dirty="0"/>
          </a:p>
          <a:p>
            <a:pPr lvl="1"/>
            <a:r>
              <a:rPr lang="en-US" dirty="0"/>
              <a:t>A 784 element output since our image is 28x28.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use </a:t>
            </a:r>
            <a:r>
              <a:rPr lang="en-US" dirty="0" err="1"/>
              <a:t>LeakyReLU</a:t>
            </a:r>
            <a:r>
              <a:rPr lang="en-US" dirty="0"/>
              <a:t> </a:t>
            </a:r>
            <a:r>
              <a:rPr lang="en-US"/>
              <a:t>with a </a:t>
            </a:r>
            <a:r>
              <a:rPr lang="en-US" dirty="0"/>
              <a:t>= 0.2, so we have f(x) = 0.2x when x &lt; 0 and f(x) = x when x &gt; 0. f(0) is defined to be 0.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528" y="3379304"/>
            <a:ext cx="74803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Discriminator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similarly create the Discriminator. It has:</a:t>
            </a:r>
            <a:endParaRPr lang="en-US" dirty="0"/>
          </a:p>
          <a:p>
            <a:pPr lvl="1"/>
            <a:r>
              <a:rPr lang="en-US" dirty="0"/>
              <a:t>784 inputs, which is our 28x28 real or fake image.</a:t>
            </a:r>
            <a:endParaRPr lang="en-US" dirty="0"/>
          </a:p>
          <a:p>
            <a:pPr lvl="1"/>
            <a:r>
              <a:rPr lang="en-US" dirty="0"/>
              <a:t>Three hidden layers.</a:t>
            </a:r>
            <a:endParaRPr lang="en-US" dirty="0"/>
          </a:p>
          <a:p>
            <a:pPr lvl="1"/>
            <a:r>
              <a:rPr lang="en-US" dirty="0"/>
              <a:t>A single output which will be set to either 0 (fake) or 1 (true).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33" y="3174724"/>
            <a:ext cx="78105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the GAN. This is relatively simple:</a:t>
            </a:r>
            <a:endParaRPr lang="en-US" dirty="0"/>
          </a:p>
          <a:p>
            <a:pPr lvl="1"/>
            <a:r>
              <a:rPr lang="en-US" dirty="0"/>
              <a:t>Take as inputs the Generator and Discriminator.</a:t>
            </a:r>
            <a:endParaRPr lang="en-US" dirty="0"/>
          </a:p>
          <a:p>
            <a:pPr lvl="1"/>
            <a:r>
              <a:rPr lang="en-US" dirty="0"/>
              <a:t>Create an input layer.</a:t>
            </a:r>
            <a:endParaRPr lang="en-US" dirty="0"/>
          </a:p>
          <a:p>
            <a:pPr lvl="1"/>
            <a:r>
              <a:rPr lang="en-US" dirty="0"/>
              <a:t>Pass the input to the Generator to create the fake image.</a:t>
            </a:r>
            <a:endParaRPr lang="en-US" dirty="0"/>
          </a:p>
          <a:p>
            <a:pPr lvl="1"/>
            <a:r>
              <a:rPr lang="en-US" dirty="0"/>
              <a:t>Pass this image to the Discriminator.</a:t>
            </a:r>
            <a:endParaRPr lang="en-US" dirty="0"/>
          </a:p>
          <a:p>
            <a:pPr lvl="1"/>
            <a:r>
              <a:rPr lang="en-US" dirty="0"/>
              <a:t>Set the GAN’s input to the new input layer, and the GAN’s output to the output of the Discriminator.</a:t>
            </a:r>
            <a:endParaRPr lang="en-US" dirty="0"/>
          </a:p>
          <a:p>
            <a:pPr lvl="1"/>
            <a:r>
              <a:rPr lang="en-US" dirty="0"/>
              <a:t>We use a binary cross-entropy loss since we are doing a binary 0/1 classification.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498" y="2156515"/>
            <a:ext cx="7632951" cy="2475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Helper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635996"/>
          </a:xfrm>
        </p:spPr>
        <p:txBody>
          <a:bodyPr/>
          <a:lstStyle/>
          <a:p>
            <a:r>
              <a:rPr lang="en-US" dirty="0"/>
              <a:t>Now we create a little helper function just to plot the generated images.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93" y="2342046"/>
            <a:ext cx="8674100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293596"/>
          </a:xfrm>
        </p:spPr>
        <p:txBody>
          <a:bodyPr/>
          <a:lstStyle/>
          <a:p>
            <a:r>
              <a:rPr lang="en-US" dirty="0"/>
              <a:t>Finally we come to the fun part: Training! </a:t>
            </a:r>
            <a:endParaRPr lang="en-US" dirty="0"/>
          </a:p>
          <a:p>
            <a:pPr lvl="1"/>
            <a:r>
              <a:rPr lang="en-US" dirty="0"/>
              <a:t>Create the Generator, Discriminator and GAN networks, and load the data.</a:t>
            </a:r>
            <a:endParaRPr lang="en-US" dirty="0"/>
          </a:p>
          <a:p>
            <a:pPr lvl="1"/>
            <a:r>
              <a:rPr lang="en-US" dirty="0"/>
              <a:t>In each epoch, for the Discriminator:</a:t>
            </a:r>
            <a:endParaRPr lang="en-US" dirty="0"/>
          </a:p>
          <a:p>
            <a:pPr lvl="2"/>
            <a:r>
              <a:rPr lang="en-US" dirty="0"/>
              <a:t>Generate fake data using random numbers.</a:t>
            </a:r>
            <a:endParaRPr lang="en-US" dirty="0"/>
          </a:p>
          <a:p>
            <a:pPr lvl="2"/>
            <a:r>
              <a:rPr lang="en-US" dirty="0"/>
              <a:t>Randomly choose real data, and combine with fake data,</a:t>
            </a:r>
            <a:endParaRPr lang="en-US" dirty="0"/>
          </a:p>
          <a:p>
            <a:pPr lvl="2"/>
            <a:r>
              <a:rPr lang="en-US" dirty="0"/>
              <a:t>Tag the real data with “1” and the fake data with ”0”.</a:t>
            </a:r>
            <a:endParaRPr lang="en-US" dirty="0"/>
          </a:p>
          <a:p>
            <a:pPr lvl="2"/>
            <a:r>
              <a:rPr lang="en-US" dirty="0"/>
              <a:t>Train the Discriminator.</a:t>
            </a:r>
            <a:endParaRPr lang="en-US" dirty="0"/>
          </a:p>
          <a:p>
            <a:pPr lvl="1"/>
            <a:r>
              <a:rPr lang="en-US" dirty="0"/>
              <a:t>In each epoch, for the Generator:</a:t>
            </a:r>
            <a:endParaRPr lang="en-US" dirty="0"/>
          </a:p>
          <a:p>
            <a:pPr lvl="2"/>
            <a:r>
              <a:rPr lang="en-US" dirty="0"/>
              <a:t>Freeze the Discriminator’s weights.</a:t>
            </a:r>
            <a:endParaRPr lang="en-US" dirty="0"/>
          </a:p>
          <a:p>
            <a:pPr lvl="2"/>
            <a:r>
              <a:rPr lang="en-US" dirty="0"/>
              <a:t>Generate the fake data using random numbers.</a:t>
            </a:r>
            <a:endParaRPr lang="en-US" dirty="0"/>
          </a:p>
          <a:p>
            <a:pPr lvl="2"/>
            <a:r>
              <a:rPr lang="en-US" dirty="0"/>
              <a:t>Train the GAN with the assumption that the fake data is real.</a:t>
            </a:r>
            <a:endParaRPr lang="en-US" dirty="0"/>
          </a:p>
          <a:p>
            <a:pPr lvl="2"/>
            <a:r>
              <a:rPr lang="en-US" dirty="0"/>
              <a:t>This forces the Generator to optimize its weights to maximize its score from the Discriminator (i.e. “convincing” the Discriminator to output a 1 instead of 0)</a:t>
            </a:r>
            <a:endParaRPr lang="en-US" dirty="0"/>
          </a:p>
          <a:p>
            <a:pPr lvl="2"/>
            <a:r>
              <a:rPr lang="en-US" dirty="0"/>
              <a:t>The Discriminator itself is not affected since its weights are frozen.</a:t>
            </a:r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18" y="545578"/>
            <a:ext cx="6520439" cy="60142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499" y="1830384"/>
            <a:ext cx="7771328" cy="4405546"/>
          </a:xfrm>
        </p:spPr>
        <p:txBody>
          <a:bodyPr/>
          <a:lstStyle/>
          <a:p>
            <a:r>
              <a:rPr lang="en-US" dirty="0"/>
              <a:t>We end with just a single call to train for 400 epochs, with batch size of 128: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run, the program will display the generated images on the screen (does not work with MacOS) and output to the PNG file with the filename “</a:t>
            </a:r>
            <a:r>
              <a:rPr lang="en-US" dirty="0" err="1"/>
              <a:t>gan_generated_image</a:t>
            </a:r>
            <a:r>
              <a:rPr lang="en-US" dirty="0"/>
              <a:t> </a:t>
            </a:r>
            <a:r>
              <a:rPr lang="en-US" dirty="0" err="1"/>
              <a:t>xxx.jpg</a:t>
            </a:r>
            <a:r>
              <a:rPr lang="en-US" dirty="0"/>
              <a:t>” where xxx is the epoch number.</a:t>
            </a:r>
            <a:endParaRPr lang="en-US" dirty="0"/>
          </a:p>
          <a:p>
            <a:r>
              <a:rPr lang="en-US" dirty="0"/>
              <a:t>Next slide shows the results at various epochs.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914" y="2341769"/>
            <a:ext cx="37465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Deep Learning Networks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yesterday’s lecture we looked at several popular deep learning networks:</a:t>
            </a:r>
            <a:endParaRPr lang="en-GB" dirty="0"/>
          </a:p>
          <a:p>
            <a:pPr lvl="1"/>
            <a:r>
              <a:rPr lang="en-GB" dirty="0"/>
              <a:t>Recurrent neural networks, including LSTMs.</a:t>
            </a:r>
            <a:endParaRPr lang="en-GB" dirty="0"/>
          </a:p>
          <a:p>
            <a:pPr lvl="1"/>
            <a:r>
              <a:rPr lang="en-GB" dirty="0"/>
              <a:t>Transformer networks.</a:t>
            </a:r>
            <a:endParaRPr lang="en-GB" dirty="0"/>
          </a:p>
          <a:p>
            <a:pPr lvl="1"/>
            <a:r>
              <a:rPr lang="en-GB" dirty="0"/>
              <a:t>Autoencoders.</a:t>
            </a:r>
            <a:endParaRPr lang="en-GB" dirty="0"/>
          </a:p>
          <a:p>
            <a:r>
              <a:rPr lang="en-GB" dirty="0"/>
              <a:t>Today we continue with more deep learning networks. We will look at:</a:t>
            </a:r>
            <a:endParaRPr lang="en-GB" dirty="0"/>
          </a:p>
          <a:p>
            <a:pPr lvl="1"/>
            <a:r>
              <a:rPr lang="en-GB" dirty="0"/>
              <a:t>Generative Adversarial Networks for generating new data.</a:t>
            </a:r>
            <a:endParaRPr lang="en-GB" dirty="0"/>
          </a:p>
          <a:p>
            <a:pPr lvl="1"/>
            <a:r>
              <a:rPr lang="en-GB" dirty="0"/>
              <a:t>Convolutional Neural Networks.</a:t>
            </a:r>
            <a:endParaRPr lang="en-GB" dirty="0"/>
          </a:p>
          <a:p>
            <a:pPr lvl="1"/>
            <a:r>
              <a:rPr lang="en-GB" dirty="0"/>
              <a:t>Object Detection.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60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100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400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lecture we looked at LSTMs, Autoencoders and Generative-Adversarial Networks, and how to build and use them.</a:t>
            </a:r>
            <a:endParaRPr lang="en-US" dirty="0"/>
          </a:p>
          <a:p>
            <a:r>
              <a:rPr lang="en-US" dirty="0"/>
              <a:t>In this lecture we look at:</a:t>
            </a:r>
            <a:endParaRPr lang="en-US" dirty="0"/>
          </a:p>
          <a:p>
            <a:pPr lvl="1"/>
            <a:r>
              <a:rPr lang="en-US" dirty="0"/>
              <a:t>Convolutional Neural Networks: Traditionally used for image recognition, but can be used elsewhere as well.</a:t>
            </a:r>
            <a:endParaRPr lang="en-US" dirty="0"/>
          </a:p>
          <a:p>
            <a:pPr lvl="1"/>
            <a:r>
              <a:rPr lang="en-US" dirty="0"/>
              <a:t>An exploration of activations, loss functions and optimizers.</a:t>
            </a:r>
            <a:endParaRPr lang="en-US" dirty="0"/>
          </a:p>
          <a:p>
            <a:pPr lvl="1"/>
            <a:r>
              <a:rPr lang="en-US" dirty="0"/>
              <a:t>Dealing with Overfitting.</a:t>
            </a:r>
            <a:endParaRPr lang="en-US" dirty="0"/>
          </a:p>
          <a:p>
            <a:pPr lvl="1"/>
            <a:r>
              <a:rPr lang="en-US" dirty="0"/>
              <a:t>Introductory neural network theory:</a:t>
            </a:r>
            <a:endParaRPr lang="en-US" dirty="0"/>
          </a:p>
          <a:p>
            <a:pPr lvl="2"/>
            <a:r>
              <a:rPr lang="en-US" dirty="0" err="1"/>
              <a:t>Kohonen</a:t>
            </a:r>
            <a:r>
              <a:rPr lang="en-US" dirty="0"/>
              <a:t> Self-Organizing Networks</a:t>
            </a:r>
            <a:endParaRPr lang="en-US" dirty="0"/>
          </a:p>
          <a:p>
            <a:pPr lvl="2"/>
            <a:r>
              <a:rPr lang="en-US" dirty="0" err="1"/>
              <a:t>Perceptrons</a:t>
            </a:r>
            <a:endParaRPr lang="en-US" dirty="0"/>
          </a:p>
          <a:p>
            <a:pPr lvl="2"/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Revision: What is a CNN?</a:t>
            </a:r>
            <a:endParaRPr lang="en-US" dirty="0"/>
          </a:p>
        </p:txBody>
      </p:sp>
      <p:pic>
        <p:nvPicPr>
          <p:cNvPr id="4" name="Picture 2" descr="Image result for deep lear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" y="1787513"/>
            <a:ext cx="7762361" cy="29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CNN’s primary distinguishing feature is the convolution layer.</a:t>
            </a:r>
            <a:endParaRPr lang="en-US" dirty="0"/>
          </a:p>
          <a:p>
            <a:pPr lvl="1"/>
            <a:r>
              <a:rPr lang="en-US" dirty="0"/>
              <a:t>Made up of kernels that convolve over the input and over each other.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0" y="2514306"/>
            <a:ext cx="3803770" cy="2776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79" y="2697921"/>
            <a:ext cx="2540000" cy="142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90" y="4646876"/>
            <a:ext cx="3258527" cy="7047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depth of the kernel is equal to the depth of the data. E.g. with color images there are 3 channels, and the kernel is 3 layers deep: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6" y="2564296"/>
            <a:ext cx="6873653" cy="38664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kernels function as feature extractors and the output from the convolution operation is called a “feature map”</a:t>
            </a:r>
            <a:endParaRPr lang="en-US" dirty="0"/>
          </a:p>
          <a:p>
            <a:pPr lvl="1"/>
            <a:r>
              <a:rPr lang="en-US" dirty="0"/>
              <a:t>As training progresses the kernels become optimized to extract key information like edges, repeating patterns, etc. in the input data.</a:t>
            </a:r>
            <a:endParaRPr lang="en-US" dirty="0"/>
          </a:p>
          <a:p>
            <a:r>
              <a:rPr lang="en-US" dirty="0"/>
              <a:t>Many kernels can be used on one layer.</a:t>
            </a:r>
            <a:endParaRPr lang="en-US" dirty="0"/>
          </a:p>
          <a:p>
            <a:pPr lvl="1"/>
            <a:r>
              <a:rPr lang="en-US" dirty="0"/>
              <a:t>This will produce a volume of feature maps instead of a single feature map.</a:t>
            </a:r>
            <a:endParaRPr lang="en-US" dirty="0"/>
          </a:p>
          <a:p>
            <a:pPr lvl="1"/>
            <a:r>
              <a:rPr lang="en-US" dirty="0"/>
              <a:t>Due to the randomness of the initial kernel, each feature map ends up extracting a different feature of the input.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3715" y="4021741"/>
            <a:ext cx="3350498" cy="23081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adversarial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convolve kernels over earlier kernels.</a:t>
            </a:r>
            <a:endParaRPr lang="en-US" dirty="0"/>
          </a:p>
          <a:p>
            <a:pPr lvl="1"/>
            <a:r>
              <a:rPr lang="en-US" dirty="0"/>
              <a:t>The feature maps generated will represent higher level features of the input.</a:t>
            </a:r>
            <a:endParaRPr lang="en-US" dirty="0"/>
          </a:p>
          <a:p>
            <a:pPr lvl="1"/>
            <a:r>
              <a:rPr lang="en-US" dirty="0"/>
              <a:t>E.g. the lower kernel might extract lines, the higher kernel might extract shapes.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163" y="3152912"/>
            <a:ext cx="5212521" cy="26714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887822" cy="4522196"/>
          </a:xfrm>
        </p:spPr>
        <p:txBody>
          <a:bodyPr/>
          <a:lstStyle/>
          <a:p>
            <a:r>
              <a:rPr lang="en-US" dirty="0"/>
              <a:t>Convolution Kernel Hyper-Parameters:</a:t>
            </a:r>
            <a:endParaRPr lang="en-US" dirty="0"/>
          </a:p>
          <a:p>
            <a:pPr lvl="1"/>
            <a:r>
              <a:rPr lang="en-US" dirty="0"/>
              <a:t>Size: </a:t>
            </a:r>
            <a:endParaRPr lang="en-US" dirty="0"/>
          </a:p>
          <a:p>
            <a:pPr lvl="2"/>
            <a:r>
              <a:rPr lang="en-US" dirty="0"/>
              <a:t>E.g. 3x3, 5x5, 9x9</a:t>
            </a:r>
            <a:endParaRPr lang="en-US" dirty="0"/>
          </a:p>
          <a:p>
            <a:pPr lvl="2"/>
            <a:r>
              <a:rPr lang="en-US" dirty="0"/>
              <a:t>Typically smaller kernels extract more refined features at the expense of higher computational costs. Can be more sensitive to noise.</a:t>
            </a:r>
            <a:endParaRPr lang="en-US" dirty="0"/>
          </a:p>
          <a:p>
            <a:pPr lvl="2"/>
            <a:r>
              <a:rPr lang="en-US" dirty="0"/>
              <a:t>Larger kernels use less computational power but produce features of lower resolution.</a:t>
            </a:r>
            <a:endParaRPr lang="en-US" dirty="0"/>
          </a:p>
          <a:p>
            <a:pPr lvl="1"/>
            <a:r>
              <a:rPr lang="en-US" dirty="0"/>
              <a:t>Stride:</a:t>
            </a:r>
            <a:endParaRPr lang="en-US" dirty="0"/>
          </a:p>
          <a:p>
            <a:pPr lvl="2"/>
            <a:r>
              <a:rPr lang="en-US" dirty="0"/>
              <a:t>The # of steps a kernel moves to the right or down each time.</a:t>
            </a:r>
            <a:endParaRPr lang="en-US" dirty="0"/>
          </a:p>
          <a:p>
            <a:pPr lvl="2"/>
            <a:r>
              <a:rPr lang="en-US" dirty="0"/>
              <a:t>Smaller strides capture more data but also produce larger feature maps.</a:t>
            </a:r>
            <a:endParaRPr lang="en-US" dirty="0"/>
          </a:p>
          <a:p>
            <a:pPr lvl="2"/>
            <a:r>
              <a:rPr lang="en-US" dirty="0"/>
              <a:t>Larger strides produce smaller feature maps but lose more data.</a:t>
            </a:r>
            <a:endParaRPr lang="en-US" dirty="0"/>
          </a:p>
          <a:p>
            <a:pPr lvl="1"/>
            <a:r>
              <a:rPr lang="en-US" dirty="0"/>
              <a:t>Padding:</a:t>
            </a:r>
            <a:endParaRPr lang="en-US" dirty="0"/>
          </a:p>
          <a:p>
            <a:pPr lvl="2"/>
            <a:r>
              <a:rPr lang="en-US" dirty="0"/>
              <a:t>What do we do when we reach the end of the input data and part of the kernel “hangs out” over the edge? </a:t>
            </a:r>
            <a:endParaRPr lang="en-US" dirty="0"/>
          </a:p>
          <a:p>
            <a:pPr lvl="2"/>
            <a:r>
              <a:rPr lang="en-US" dirty="0" err="1"/>
              <a:t>Keras</a:t>
            </a:r>
            <a:r>
              <a:rPr lang="en-US" dirty="0"/>
              <a:t> supports a “same” padding that preserves the size of the input. Other choices may increase or decrease the size of the input.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offers many types of convolution layers: </a:t>
            </a:r>
            <a:r>
              <a:rPr lang="en-SG" dirty="0">
                <a:hlinkClick r:id="rId1"/>
              </a:rPr>
              <a:t>https://keras.io/layers/convolutional/</a:t>
            </a:r>
            <a:endParaRPr lang="en-SG" dirty="0"/>
          </a:p>
          <a:p>
            <a:pPr lvl="1"/>
            <a:r>
              <a:rPr lang="en-SG" dirty="0"/>
              <a:t>padding: </a:t>
            </a:r>
            <a:endParaRPr lang="en-SG" dirty="0"/>
          </a:p>
          <a:p>
            <a:pPr lvl="2"/>
            <a:r>
              <a:rPr lang="en-SG" dirty="0"/>
              <a:t>‘valid’: Convolution stops when the right/bottom edge of the filter hits the right/bottom edge of the input data. Will create a feature map smaller than the input</a:t>
            </a:r>
            <a:endParaRPr lang="en-SG" dirty="0"/>
          </a:p>
          <a:p>
            <a:pPr lvl="2"/>
            <a:r>
              <a:rPr lang="en-SG" dirty="0"/>
              <a:t>‘same’: Input is padded with ‘0’ to allow the feature map to be the same size as the input.</a:t>
            </a:r>
            <a:endParaRPr lang="en-SG" dirty="0"/>
          </a:p>
          <a:p>
            <a:pPr lvl="1"/>
            <a:r>
              <a:rPr lang="en-US" dirty="0"/>
              <a:t>activation:</a:t>
            </a:r>
            <a:endParaRPr lang="en-US" dirty="0"/>
          </a:p>
          <a:p>
            <a:pPr lvl="2"/>
            <a:r>
              <a:rPr lang="en-US" dirty="0"/>
              <a:t>If None, </a:t>
            </a:r>
            <a:r>
              <a:rPr lang="en-US" dirty="0" err="1"/>
              <a:t>Keras</a:t>
            </a:r>
            <a:r>
              <a:rPr lang="en-US" dirty="0"/>
              <a:t> will use an identify activation. I.e. id(x) = x, where x is the feature map computed by the convolution operation. </a:t>
            </a:r>
            <a:endParaRPr lang="en-US" dirty="0"/>
          </a:p>
          <a:p>
            <a:pPr lvl="2"/>
            <a:r>
              <a:rPr lang="en-US" dirty="0"/>
              <a:t>Otherwise can specify other activations like </a:t>
            </a:r>
            <a:r>
              <a:rPr lang="en-US" dirty="0" err="1"/>
              <a:t>ReLU</a:t>
            </a:r>
            <a:r>
              <a:rPr lang="en-US" dirty="0"/>
              <a:t>, tanh etc.</a:t>
            </a:r>
            <a:endParaRPr lang="en-US" dirty="0"/>
          </a:p>
          <a:p>
            <a:pPr lvl="1"/>
            <a:r>
              <a:rPr lang="en-US" dirty="0" err="1"/>
              <a:t>kernel_size</a:t>
            </a:r>
            <a:r>
              <a:rPr lang="en-US" dirty="0"/>
              <a:t>: </a:t>
            </a:r>
            <a:endParaRPr lang="en-US" dirty="0"/>
          </a:p>
          <a:p>
            <a:pPr lvl="2"/>
            <a:r>
              <a:rPr lang="en-US" dirty="0"/>
              <a:t>Size of the kernel window.  E.g. (3, 3) makes a 3x3 filter</a:t>
            </a:r>
            <a:endParaRPr lang="en-US" dirty="0"/>
          </a:p>
          <a:p>
            <a:pPr lvl="1"/>
            <a:r>
              <a:rPr lang="en-US" dirty="0"/>
              <a:t>filters: Number of kernels to make.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499" y="1818968"/>
            <a:ext cx="7828187" cy="4581831"/>
          </a:xfrm>
        </p:spPr>
        <p:txBody>
          <a:bodyPr/>
          <a:lstStyle/>
          <a:p>
            <a:r>
              <a:rPr lang="en-US" dirty="0"/>
              <a:t>The pooling layer takes a n x n region of the feature map and either picks the maximum or takes an average: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Pooling layers:</a:t>
            </a:r>
            <a:endParaRPr lang="en-US" dirty="0"/>
          </a:p>
          <a:p>
            <a:pPr lvl="1"/>
            <a:r>
              <a:rPr lang="en-US" dirty="0"/>
              <a:t>Reduce dimensionality and hence computing power.</a:t>
            </a:r>
            <a:endParaRPr lang="en-US" dirty="0"/>
          </a:p>
          <a:p>
            <a:pPr lvl="1"/>
            <a:r>
              <a:rPr lang="en-US" dirty="0"/>
              <a:t>Extracts the most dominant features (max pooling):</a:t>
            </a:r>
            <a:endParaRPr lang="en-US" dirty="0"/>
          </a:p>
          <a:p>
            <a:pPr lvl="2"/>
            <a:r>
              <a:rPr lang="en-US" dirty="0"/>
              <a:t>Makes the model shift invariant and less noise sensitive</a:t>
            </a:r>
            <a:endParaRPr lang="en-US" dirty="0"/>
          </a:p>
          <a:p>
            <a:pPr lvl="1"/>
            <a:r>
              <a:rPr lang="en-US" dirty="0"/>
              <a:t>averages the features (average pooling)</a:t>
            </a:r>
            <a:endParaRPr lang="en-US" dirty="0"/>
          </a:p>
          <a:p>
            <a:pPr lvl="2"/>
            <a:r>
              <a:rPr lang="en-US" dirty="0"/>
              <a:t>Reduces the effect of noise by averaging it out – white noise has an average of 0.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0613" y="2574234"/>
            <a:ext cx="2731947" cy="20077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 hyperparameters:</a:t>
            </a:r>
            <a:endParaRPr lang="en-US" dirty="0"/>
          </a:p>
          <a:p>
            <a:pPr lvl="1"/>
            <a:r>
              <a:rPr lang="en-US" dirty="0"/>
              <a:t>stride: As with the convolution layer, this determines the number of steps the pool moves each time to the right or down.</a:t>
            </a:r>
            <a:endParaRPr lang="en-US" dirty="0"/>
          </a:p>
          <a:p>
            <a:pPr lvl="1"/>
            <a:r>
              <a:rPr lang="en-US" dirty="0"/>
              <a:t>size: Controls the dimensionality reduction.</a:t>
            </a:r>
            <a:endParaRPr lang="en-US" dirty="0"/>
          </a:p>
          <a:p>
            <a:pPr lvl="2"/>
            <a:r>
              <a:rPr lang="en-US" dirty="0"/>
              <a:t>Generally if stride = size, the feature map is reduced by 1/size in each dimension.</a:t>
            </a:r>
            <a:endParaRPr lang="en-US" dirty="0"/>
          </a:p>
          <a:p>
            <a:pPr lvl="1"/>
            <a:r>
              <a:rPr lang="en-US" dirty="0" err="1"/>
              <a:t>Keras</a:t>
            </a:r>
            <a:r>
              <a:rPr lang="en-US" dirty="0"/>
              <a:t> pooling API: </a:t>
            </a:r>
            <a:r>
              <a:rPr lang="en-SG" dirty="0">
                <a:hlinkClick r:id="rId1"/>
              </a:rPr>
              <a:t>https://keras.io/layers/pooling/</a:t>
            </a:r>
            <a:endParaRPr lang="en-SG" dirty="0"/>
          </a:p>
          <a:p>
            <a:pPr lvl="2"/>
            <a:r>
              <a:rPr lang="en-US" dirty="0" err="1"/>
              <a:t>pool_size</a:t>
            </a:r>
            <a:r>
              <a:rPr lang="en-US" dirty="0"/>
              <a:t>: The length or dimensions of the pool.	</a:t>
            </a:r>
            <a:endParaRPr lang="en-US" dirty="0"/>
          </a:p>
          <a:p>
            <a:pPr lvl="2"/>
            <a:r>
              <a:rPr lang="en-US" dirty="0"/>
              <a:t>strides: As described above.</a:t>
            </a:r>
            <a:endParaRPr lang="en-US" dirty="0"/>
          </a:p>
          <a:p>
            <a:r>
              <a:rPr lang="en-US" dirty="0"/>
              <a:t>Generally the first few (or many?) layers of the CNN consist of alternating convolution and pooling layers:</a:t>
            </a:r>
            <a:endParaRPr lang="en-US" dirty="0"/>
          </a:p>
          <a:p>
            <a:pPr lvl="1"/>
            <a:r>
              <a:rPr lang="en-US" dirty="0"/>
              <a:t>However stacking too many pooling layers can result in losing all data.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Flatten Layer /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Flatten layer turns the feature maps into a 1D vector for feeding into the Dense layers.</a:t>
            </a:r>
            <a:endParaRPr lang="en-US" dirty="0"/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499" y="2837395"/>
            <a:ext cx="7947458" cy="3534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797231"/>
          </a:xfrm>
        </p:spPr>
        <p:txBody>
          <a:bodyPr/>
          <a:lstStyle/>
          <a:p>
            <a:r>
              <a:rPr lang="en-US" dirty="0"/>
              <a:t>The CNNs we saw earlier are very good at recognizing single objects in pictures like this – the object is large and relatively isolated.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BMW Z4 2019-2023 Images - Z4 2019-2023 Car Images, Interior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6200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However it doesn’t perform as well in pictures like this, where there are many objects: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Pedestrians pose challenge for autonomous vehicles - ABC Radio Nation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62" y="2527300"/>
            <a:ext cx="4965700" cy="2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We very often also want to locate and identify many objects at once, e.g. when building autonomous vehicles: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Yolo Framework | Object Detection Using Yol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78855"/>
            <a:ext cx="6438900" cy="34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look at Generative Adversarial Networks, or GANs.</a:t>
            </a:r>
            <a:endParaRPr lang="en-US" dirty="0"/>
          </a:p>
          <a:p>
            <a:r>
              <a:rPr lang="en-US" dirty="0"/>
              <a:t>Motivation:</a:t>
            </a:r>
            <a:endParaRPr lang="en-US" dirty="0"/>
          </a:p>
          <a:p>
            <a:pPr lvl="1"/>
            <a:r>
              <a:rPr lang="en-US" dirty="0"/>
              <a:t>We often don’t have enough training data.</a:t>
            </a:r>
            <a:endParaRPr lang="en-US" dirty="0"/>
          </a:p>
          <a:p>
            <a:pPr lvl="1"/>
            <a:r>
              <a:rPr lang="en-US" dirty="0"/>
              <a:t>We want to build a neural network that will produce “fake” data from the real data.</a:t>
            </a:r>
            <a:endParaRPr lang="en-US" dirty="0"/>
          </a:p>
          <a:p>
            <a:r>
              <a:rPr lang="en-US" dirty="0"/>
              <a:t>Consists of two networks:</a:t>
            </a:r>
            <a:endParaRPr lang="en-US" dirty="0"/>
          </a:p>
          <a:p>
            <a:pPr lvl="1"/>
            <a:r>
              <a:rPr lang="en-US" dirty="0"/>
              <a:t>A “Generator” network that learns how to “counterfeit” the data.</a:t>
            </a:r>
            <a:endParaRPr lang="en-US" dirty="0"/>
          </a:p>
          <a:p>
            <a:pPr lvl="2"/>
            <a:r>
              <a:rPr lang="en-US" dirty="0"/>
              <a:t>Like a forger learning how to make better and better counterfeit money.</a:t>
            </a:r>
            <a:endParaRPr lang="en-US" dirty="0"/>
          </a:p>
          <a:p>
            <a:pPr lvl="1"/>
            <a:r>
              <a:rPr lang="en-US" dirty="0"/>
              <a:t>A “Discriminator” network that learns how to differentiate between the real and the fake data.</a:t>
            </a:r>
            <a:endParaRPr lang="en-US" dirty="0"/>
          </a:p>
          <a:p>
            <a:pPr lvl="2"/>
            <a:r>
              <a:rPr lang="en-US" dirty="0"/>
              <a:t>Like a cop learning to differentiate between the increasingly good counterfeit money from the real money.</a:t>
            </a:r>
            <a:endParaRPr lang="en-US" dirty="0"/>
          </a:p>
          <a:p>
            <a:pPr lvl="1"/>
            <a:r>
              <a:rPr lang="en-US" dirty="0"/>
              <a:t>We can use GANs to do very cool things like:</a:t>
            </a:r>
            <a:endParaRPr lang="en-US" dirty="0"/>
          </a:p>
          <a:p>
            <a:pPr lvl="2"/>
            <a:r>
              <a:rPr lang="en-US" dirty="0"/>
              <a:t>Producing images of people who don’t exist (!!).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ways to solve this problem. One popular way:</a:t>
            </a:r>
            <a:endParaRPr lang="en-GB" dirty="0"/>
          </a:p>
          <a:p>
            <a:pPr lvl="1"/>
            <a:r>
              <a:rPr lang="en-GB" dirty="0"/>
              <a:t>Pre-train a classifier (e.g. CNN) to recognize various objects.</a:t>
            </a:r>
            <a:endParaRPr lang="en-GB" dirty="0"/>
          </a:p>
          <a:p>
            <a:pPr lvl="1"/>
            <a:r>
              <a:rPr lang="en-GB" dirty="0"/>
              <a:t>Divide up the image into multiple regions.</a:t>
            </a:r>
            <a:endParaRPr lang="en-GB" dirty="0"/>
          </a:p>
          <a:p>
            <a:pPr lvl="1"/>
            <a:r>
              <a:rPr lang="en-GB" dirty="0"/>
              <a:t>Perform classification in each region.</a:t>
            </a:r>
            <a:endParaRPr lang="en-GB" dirty="0"/>
          </a:p>
          <a:p>
            <a:r>
              <a:rPr lang="en-GB" dirty="0"/>
              <a:t>Many object detection algorithms follow this method:</a:t>
            </a:r>
            <a:endParaRPr lang="en-GB" dirty="0"/>
          </a:p>
          <a:p>
            <a:pPr lvl="1"/>
            <a:r>
              <a:rPr lang="en-GB" dirty="0"/>
              <a:t>Regions with CNN Features (RCNN)</a:t>
            </a:r>
            <a:endParaRPr lang="en-GB" dirty="0"/>
          </a:p>
          <a:p>
            <a:pPr lvl="1"/>
            <a:r>
              <a:rPr lang="en-GB" dirty="0"/>
              <a:t>Fast RCNN, Faster RCNN</a:t>
            </a:r>
            <a:endParaRPr lang="en-GB" dirty="0"/>
          </a:p>
          <a:p>
            <a:pPr lvl="1"/>
            <a:r>
              <a:rPr lang="en-GB" dirty="0"/>
              <a:t>Single-Shot Detector (SSD)</a:t>
            </a:r>
            <a:endParaRPr lang="en-GB" dirty="0"/>
          </a:p>
          <a:p>
            <a:r>
              <a:rPr lang="en-GB" dirty="0"/>
              <a:t>In the following sections we assume that</a:t>
            </a:r>
            <a:r>
              <a:rPr lang="en-GB" dirty="0">
                <a:solidFill>
                  <a:srgbClr val="FF0000"/>
                </a:solidFill>
              </a:rPr>
              <a:t> the input to each network is an image with multiple objects to be ”localized” and “classified”.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“Localized” – Where is the object?</a:t>
            </a:r>
            <a:endParaRPr lang="en-GB" dirty="0"/>
          </a:p>
          <a:p>
            <a:pPr lvl="1"/>
            <a:r>
              <a:rPr lang="en-GB" dirty="0"/>
              <a:t>“Classified” – What is the object?</a:t>
            </a:r>
            <a:endParaRPr lang="en-GB" dirty="0"/>
          </a:p>
          <a:p>
            <a:r>
              <a:rPr lang="en-GB" dirty="0"/>
              <a:t>For training, each object is assumed to have a bounding box called “GT” – short for “Ground Truth”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1143717"/>
          </a:xfrm>
        </p:spPr>
        <p:txBody>
          <a:bodyPr/>
          <a:lstStyle/>
          <a:p>
            <a:r>
              <a:rPr lang="en-GB" dirty="0"/>
              <a:t>Localization goodness-of-fit metric: Intersection over Union (</a:t>
            </a:r>
            <a:r>
              <a:rPr lang="en-GB" dirty="0" err="1"/>
              <a:t>IoU</a:t>
            </a:r>
            <a:r>
              <a:rPr lang="en-GB" dirty="0"/>
              <a:t>)</a:t>
            </a:r>
            <a:endParaRPr lang="en-GB" dirty="0"/>
          </a:p>
          <a:p>
            <a:pPr lvl="1"/>
            <a:r>
              <a:rPr lang="en-GB" dirty="0"/>
              <a:t>We measure </a:t>
            </a:r>
            <a:r>
              <a:rPr lang="en-GB" dirty="0">
                <a:solidFill>
                  <a:srgbClr val="FF0000"/>
                </a:solidFill>
              </a:rPr>
              <a:t>how well the algorithm’s bounding box (BB) for each object overlaps with GT</a:t>
            </a:r>
            <a:r>
              <a:rPr lang="en-GB" dirty="0"/>
              <a:t>: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7677" y="2962686"/>
            <a:ext cx="5568645" cy="31257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RCNN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RCNN:</a:t>
            </a:r>
            <a:endParaRPr lang="en-GB" dirty="0"/>
          </a:p>
          <a:p>
            <a:pPr lvl="1"/>
            <a:r>
              <a:rPr lang="en-GB" dirty="0"/>
              <a:t>A fixed (non-trainable) algorithm </a:t>
            </a:r>
            <a:r>
              <a:rPr lang="en-GB" dirty="0">
                <a:solidFill>
                  <a:srgbClr val="FF0000"/>
                </a:solidFill>
              </a:rPr>
              <a:t>scans the image for possible objects:</a:t>
            </a:r>
            <a:endParaRPr lang="en-GB" dirty="0"/>
          </a:p>
          <a:p>
            <a:pPr lvl="2"/>
            <a:r>
              <a:rPr lang="en-GB" dirty="0"/>
              <a:t>Creates proposed bounding boxes for each region that the algorithm thinks there is an object.</a:t>
            </a:r>
            <a:endParaRPr lang="en-GB" dirty="0"/>
          </a:p>
          <a:p>
            <a:pPr lvl="2"/>
            <a:r>
              <a:rPr lang="en-GB" dirty="0"/>
              <a:t>Returns bounding boxes with high object scores as “Regions of Interest” or ROIs.</a:t>
            </a:r>
            <a:endParaRPr lang="en-GB" dirty="0"/>
          </a:p>
          <a:p>
            <a:pPr lvl="1"/>
            <a:r>
              <a:rPr lang="en-GB" dirty="0"/>
              <a:t>A feature extractor (convolution/pooling layers of an image classifier) then generates classification information for each ROI</a:t>
            </a:r>
            <a:endParaRPr lang="en-GB" dirty="0"/>
          </a:p>
          <a:p>
            <a:pPr lvl="1"/>
            <a:r>
              <a:rPr lang="en-GB" dirty="0"/>
              <a:t>A CNN (“classification head”) uses this information to classify objects in each ROI.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799" y="4261736"/>
            <a:ext cx="6142931" cy="22025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 RCNN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RCNN is very slow:</a:t>
            </a:r>
            <a:endParaRPr lang="en-GB" dirty="0"/>
          </a:p>
          <a:p>
            <a:pPr lvl="1"/>
            <a:r>
              <a:rPr lang="en-GB" dirty="0"/>
              <a:t>Many overlapping ROIs generated for each image, resulting in many passes through the feature extractor and classifier.</a:t>
            </a:r>
            <a:endParaRPr lang="en-GB" dirty="0"/>
          </a:p>
          <a:p>
            <a:pPr lvl="1"/>
            <a:r>
              <a:rPr lang="en-GB" dirty="0"/>
              <a:t>Each image took 47 seconds to process.</a:t>
            </a:r>
            <a:endParaRPr lang="en-GB" dirty="0"/>
          </a:p>
          <a:p>
            <a:r>
              <a:rPr lang="en-GB" dirty="0"/>
              <a:t>Fast RCNN:</a:t>
            </a:r>
            <a:endParaRPr lang="en-GB" dirty="0"/>
          </a:p>
          <a:p>
            <a:pPr lvl="1"/>
            <a:r>
              <a:rPr lang="en-GB" dirty="0"/>
              <a:t>Similar to RCNN, except that </a:t>
            </a:r>
            <a:r>
              <a:rPr lang="en-GB" dirty="0">
                <a:solidFill>
                  <a:srgbClr val="FF0000"/>
                </a:solidFill>
              </a:rPr>
              <a:t>the output of the feature extractor goes to a classification head and a box regression head.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The regression head predicts the size and centre of the object, to reduce the number of ROIs to be processed.</a:t>
            </a:r>
            <a:endParaRPr lang="en-GB" dirty="0"/>
          </a:p>
          <a:p>
            <a:pPr lvl="1"/>
            <a:r>
              <a:rPr lang="en-GB" dirty="0"/>
              <a:t>150x speed improvement over RCNN. </a:t>
            </a:r>
            <a:endParaRPr lang="en-GB" dirty="0"/>
          </a:p>
          <a:p>
            <a:r>
              <a:rPr lang="en-GB" dirty="0"/>
              <a:t>Faster RCNN: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Faster RCNN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4427900" cy="3540431"/>
          </a:xfrm>
        </p:spPr>
        <p:txBody>
          <a:bodyPr/>
          <a:lstStyle/>
          <a:p>
            <a:r>
              <a:rPr lang="en-GB" dirty="0"/>
              <a:t>Faster RCNN</a:t>
            </a:r>
            <a:endParaRPr lang="en-GB" dirty="0"/>
          </a:p>
          <a:p>
            <a:pPr lvl="1"/>
            <a:r>
              <a:rPr lang="en-GB" dirty="0"/>
              <a:t>ROI proposal module is eliminated, entire image and not just ROIs are fed to the feature extractor.</a:t>
            </a:r>
            <a:endParaRPr lang="en-GB" dirty="0"/>
          </a:p>
          <a:p>
            <a:pPr lvl="1"/>
            <a:r>
              <a:rPr lang="en-GB" dirty="0"/>
              <a:t>Box regression head replaced with a </a:t>
            </a:r>
            <a:r>
              <a:rPr lang="en-GB" dirty="0">
                <a:solidFill>
                  <a:srgbClr val="FF0000"/>
                </a:solidFill>
              </a:rPr>
              <a:t>region proposal network</a:t>
            </a:r>
            <a:r>
              <a:rPr lang="en-GB" dirty="0"/>
              <a:t> (RPN): </a:t>
            </a:r>
            <a:endParaRPr lang="en-GB" dirty="0"/>
          </a:p>
          <a:p>
            <a:pPr lvl="2"/>
            <a:r>
              <a:rPr lang="en-GB" dirty="0"/>
              <a:t>Trained to generate region proposals and object scores.</a:t>
            </a:r>
            <a:endParaRPr lang="en-GB" dirty="0"/>
          </a:p>
          <a:p>
            <a:pPr lvl="1"/>
            <a:r>
              <a:rPr lang="en-GB" dirty="0"/>
              <a:t>An algorithm then loops through the proposed regions and picks the best.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351" y="1881751"/>
            <a:ext cx="3425049" cy="31815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Proposing Bounding Boxes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output of the RPN is given a set of bounding boxes in different heights and widths - “Anchors”</a:t>
            </a:r>
            <a:endParaRPr lang="en-GB" dirty="0"/>
          </a:p>
          <a:p>
            <a:pPr lvl="1"/>
            <a:r>
              <a:rPr lang="en-GB" dirty="0"/>
              <a:t>The network then </a:t>
            </a:r>
            <a:r>
              <a:rPr lang="en-GB" dirty="0">
                <a:solidFill>
                  <a:srgbClr val="FF0000"/>
                </a:solidFill>
              </a:rPr>
              <a:t>learns how to select and transform the anchor to best capture the object.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”Non-maximal suppression”  (NMS) is then performed:</a:t>
            </a:r>
            <a:endParaRPr lang="en-GB" dirty="0"/>
          </a:p>
          <a:p>
            <a:pPr lvl="2"/>
            <a:r>
              <a:rPr lang="en-GB" dirty="0" err="1"/>
              <a:t>IoU</a:t>
            </a:r>
            <a:r>
              <a:rPr lang="en-GB" dirty="0"/>
              <a:t> for pairs of bounding boxes is performed.</a:t>
            </a:r>
            <a:endParaRPr lang="en-GB" dirty="0"/>
          </a:p>
          <a:p>
            <a:pPr lvl="2"/>
            <a:r>
              <a:rPr lang="en-GB" dirty="0"/>
              <a:t>If there is a pair with very high </a:t>
            </a:r>
            <a:r>
              <a:rPr lang="en-GB" dirty="0" err="1"/>
              <a:t>IoU</a:t>
            </a:r>
            <a:r>
              <a:rPr lang="en-GB" dirty="0"/>
              <a:t> we assume that they bound the same object -  the bounding box with the lower confidence score is discarded</a:t>
            </a:r>
            <a:endParaRPr lang="en-GB" dirty="0"/>
          </a:p>
          <a:p>
            <a:pPr lvl="2"/>
            <a:r>
              <a:rPr lang="en-GB" dirty="0"/>
              <a:t>Expensive: O(n</a:t>
            </a:r>
            <a:r>
              <a:rPr lang="en-GB" baseline="30000" dirty="0"/>
              <a:t>2</a:t>
            </a:r>
            <a:r>
              <a:rPr lang="en-GB" dirty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264" y="2710933"/>
            <a:ext cx="5533336" cy="143613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Single Shot Detector (SSD)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</p:spPr>
            <p:txBody>
              <a:bodyPr/>
              <a:lstStyle/>
              <a:p>
                <a:r>
                  <a:rPr lang="en-GB" dirty="0"/>
                  <a:t>In SSD:</a:t>
                </a:r>
                <a:endParaRPr lang="en-GB" dirty="0"/>
              </a:p>
              <a:p>
                <a:pPr lvl="1"/>
                <a:r>
                  <a:rPr lang="en-GB" dirty="0"/>
                  <a:t>Image passes through a feature extractor and produces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feature map.</a:t>
                </a:r>
                <a:endParaRPr lang="en-GB" dirty="0"/>
              </a:p>
              <a:p>
                <a:pPr lvl="2"/>
                <a:r>
                  <a:rPr lang="en-GB" dirty="0"/>
                  <a:t>Feature extractor usually comes from the convolution/pooling layers of a pre-trained VGG network.</a:t>
                </a:r>
                <a:endParaRPr lang="en-GB" dirty="0"/>
              </a:p>
              <a:p>
                <a:pPr lvl="1"/>
                <a:r>
                  <a:rPr lang="en-GB" dirty="0"/>
                  <a:t>Each cell of the feature map has </a:t>
                </a:r>
                <a:r>
                  <a:rPr lang="en-GB" i="1" dirty="0"/>
                  <a:t>k</a:t>
                </a:r>
                <a:r>
                  <a:rPr lang="en-GB" dirty="0"/>
                  <a:t> anchors.</a:t>
                </a:r>
                <a:endParaRPr lang="en-GB" dirty="0"/>
              </a:p>
              <a:p>
                <a:pPr lvl="1"/>
                <a:r>
                  <a:rPr lang="en-GB" dirty="0"/>
                  <a:t>For each anchor in each cell:</a:t>
                </a:r>
                <a:endParaRPr lang="en-GB" dirty="0"/>
              </a:p>
              <a:p>
                <a:pPr lvl="2"/>
                <a:r>
                  <a:rPr lang="en-GB" dirty="0"/>
                  <a:t>Produces </a:t>
                </a:r>
                <a:r>
                  <a:rPr lang="en-GB" i="1" dirty="0"/>
                  <a:t>c </a:t>
                </a:r>
                <a:r>
                  <a:rPr lang="en-GB" dirty="0"/>
                  <a:t>classification scores and 4 possible offsets for each anchor.</a:t>
                </a:r>
                <a:endParaRPr lang="en-GB" dirty="0"/>
              </a:p>
              <a:p>
                <a:pPr lvl="2"/>
                <a:r>
                  <a:rPr lang="en-GB" dirty="0"/>
                  <a:t>Thus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dirty="0"/>
                  <a:t> possible scores</a:t>
                </a:r>
                <a:endParaRPr lang="en-GB" dirty="0"/>
              </a:p>
              <a:p>
                <a:pPr lvl="2"/>
                <a:r>
                  <a:rPr lang="en-GB" dirty="0"/>
                  <a:t>The best score is picked for the classification and localization using NMS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  <a:blipFill rotWithShape="1">
                <a:blip r:embed="rId1"/>
                <a:stretch>
                  <a:fillRect l="-7" t="-7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80" y="4444105"/>
            <a:ext cx="6350040" cy="20408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YOLO algorithm uses a single CNN to generate classification and localization data for each object:</a:t>
            </a:r>
            <a:endParaRPr lang="en-GB" dirty="0"/>
          </a:p>
          <a:p>
            <a:pPr lvl="1"/>
            <a:r>
              <a:rPr lang="en-GB" dirty="0"/>
              <a:t>20 layers of convolutions, Average Pooling and dense layer trained on ImageNet dataset.</a:t>
            </a:r>
            <a:endParaRPr lang="en-GB" dirty="0"/>
          </a:p>
          <a:p>
            <a:pPr lvl="1"/>
            <a:r>
              <a:rPr lang="en-GB" dirty="0"/>
              <a:t>4 convolution and 2 dense networks added for classification.</a:t>
            </a:r>
            <a:endParaRPr lang="en-GB" dirty="0"/>
          </a:p>
          <a:p>
            <a:pPr lvl="1"/>
            <a:r>
              <a:rPr lang="en-GB" dirty="0"/>
              <a:t>Final layer produces classification and bounding box scores.</a:t>
            </a:r>
            <a:endParaRPr lang="en-GB" dirty="0"/>
          </a:p>
          <a:p>
            <a:pPr lvl="2"/>
            <a:r>
              <a:rPr lang="en-GB" dirty="0"/>
              <a:t>Non-maximal suppression removes redundant boxes with large overlaps.</a:t>
            </a:r>
            <a:endParaRPr lang="en-GB" dirty="0"/>
          </a:p>
          <a:p>
            <a:r>
              <a:rPr lang="en-GB" dirty="0"/>
              <a:t>Very fast object detection with high accuracy – Considered state of the art.</a:t>
            </a:r>
            <a:endParaRPr lang="en-GB" dirty="0"/>
          </a:p>
        </p:txBody>
      </p:sp>
      <p:pic>
        <p:nvPicPr>
          <p:cNvPr id="9218" name="Picture 2" descr="yolov3 archite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315968"/>
            <a:ext cx="5166360" cy="22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no standard YOLO libraries implemented in </a:t>
            </a:r>
            <a:r>
              <a:rPr lang="en-GB" dirty="0" err="1"/>
              <a:t>Keras</a:t>
            </a:r>
            <a:r>
              <a:rPr lang="en-GB" dirty="0"/>
              <a:t>:</a:t>
            </a:r>
            <a:endParaRPr lang="en-GB" dirty="0"/>
          </a:p>
          <a:p>
            <a:pPr lvl="1"/>
            <a:r>
              <a:rPr lang="en-GB" dirty="0"/>
              <a:t>You are provided with several Python scripts that contain a YOLO implementation.</a:t>
            </a:r>
            <a:endParaRPr lang="en-GB" dirty="0"/>
          </a:p>
          <a:p>
            <a:pPr lvl="1"/>
            <a:r>
              <a:rPr lang="en-GB" dirty="0"/>
              <a:t>Complex, will not be covered here.</a:t>
            </a:r>
            <a:endParaRPr lang="en-GB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Over the past few lectures we have looked at various methods of machine learning:</a:t>
            </a:r>
            <a:endParaRPr lang="en-US" dirty="0"/>
          </a:p>
          <a:p>
            <a:pPr lvl="1"/>
            <a:r>
              <a:rPr lang="en-US" dirty="0"/>
              <a:t>Neural Networks: Slow learning, potentially very powerful, can learn very complex patterns. Can be prone to overfitting due to high density of the parameters. </a:t>
            </a:r>
            <a:endParaRPr lang="en-US" dirty="0"/>
          </a:p>
          <a:p>
            <a:pPr lvl="1"/>
            <a:r>
              <a:rPr lang="en-US" dirty="0"/>
              <a:t>Deep Networks: Very large complex networks, but made up of many often heterogeneous types of networks that try to simplify the inputs, so that we can use a relatively small dense network to perform final decisions.</a:t>
            </a:r>
            <a:endParaRPr lang="en-US" dirty="0"/>
          </a:p>
          <a:p>
            <a:r>
              <a:rPr lang="en-US" dirty="0"/>
              <a:t>In the next lecture we will look at statistical methods:</a:t>
            </a:r>
            <a:endParaRPr lang="en-US" dirty="0"/>
          </a:p>
          <a:p>
            <a:pPr lvl="1"/>
            <a:r>
              <a:rPr lang="en-US" dirty="0"/>
              <a:t>Fast, based on sound statistical and information theory. May not handle scale and complexity well.</a:t>
            </a:r>
            <a:endParaRPr lang="en-US" dirty="0"/>
          </a:p>
          <a:p>
            <a:r>
              <a:rPr lang="en-US" dirty="0"/>
              <a:t>We’ve also seen how these have been applied to solve various problems.</a:t>
            </a:r>
            <a:endParaRPr lang="en-US" dirty="0"/>
          </a:p>
          <a:p>
            <a:pPr lvl="1"/>
            <a:r>
              <a:rPr lang="en-US" dirty="0"/>
              <a:t>Think about what sort of problem you’d like to solve for your project.</a:t>
            </a:r>
            <a:endParaRPr lang="en-US" dirty="0"/>
          </a:p>
          <a:p>
            <a:pPr lvl="1"/>
            <a:r>
              <a:rPr lang="en-US" dirty="0"/>
              <a:t>Think about the kind of machine learning architectures.</a:t>
            </a:r>
            <a:endParaRPr lang="en-US" dirty="0"/>
          </a:p>
          <a:p>
            <a:pPr lvl="1"/>
            <a:r>
              <a:rPr lang="en-US" dirty="0"/>
              <a:t>Start collecting potentially relevant data (from places like </a:t>
            </a:r>
            <a:r>
              <a:rPr lang="en-US" dirty="0" err="1"/>
              <a:t>Kaggle</a:t>
            </a:r>
            <a:r>
              <a:rPr lang="en-US" dirty="0"/>
              <a:t>) and experiment.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shows this idea:</a:t>
            </a:r>
            <a:endParaRPr lang="en-US" dirty="0"/>
          </a:p>
          <a:p>
            <a:pPr lvl="1"/>
            <a:r>
              <a:rPr lang="en-US" dirty="0"/>
              <a:t>Generator:</a:t>
            </a:r>
            <a:endParaRPr lang="en-US" dirty="0"/>
          </a:p>
          <a:p>
            <a:pPr lvl="2"/>
            <a:r>
              <a:rPr lang="en-US" dirty="0"/>
              <a:t>Random noise is presented to the generator.</a:t>
            </a:r>
            <a:endParaRPr lang="en-US" dirty="0"/>
          </a:p>
          <a:p>
            <a:pPr lvl="2"/>
            <a:r>
              <a:rPr lang="en-US" dirty="0"/>
              <a:t>The generator uses this to create its fake data.</a:t>
            </a:r>
            <a:endParaRPr lang="en-US" dirty="0"/>
          </a:p>
          <a:p>
            <a:pPr lvl="1"/>
            <a:r>
              <a:rPr lang="en-US" dirty="0"/>
              <a:t>Discriminator:</a:t>
            </a:r>
            <a:endParaRPr lang="en-US" dirty="0"/>
          </a:p>
          <a:p>
            <a:pPr lvl="2"/>
            <a:r>
              <a:rPr lang="en-US" dirty="0"/>
              <a:t>Both fake and real data are presented to the discriminator.</a:t>
            </a:r>
            <a:endParaRPr lang="en-US" dirty="0"/>
          </a:p>
          <a:p>
            <a:pPr lvl="2"/>
            <a:r>
              <a:rPr lang="en-US" dirty="0"/>
              <a:t>Discriminator is trained how to differentiate them.</a:t>
            </a:r>
            <a:endParaRPr lang="en-US" dirty="0"/>
          </a:p>
        </p:txBody>
      </p:sp>
      <p:pic>
        <p:nvPicPr>
          <p:cNvPr id="6" name="Picture 2" descr="Image result for general adversarial network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63" y="4113182"/>
            <a:ext cx="4578090" cy="19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How Do They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Training the Generator:</a:t>
            </a:r>
            <a:endParaRPr lang="en-US" dirty="0"/>
          </a:p>
          <a:p>
            <a:pPr lvl="2"/>
            <a:r>
              <a:rPr lang="en-US" dirty="0"/>
              <a:t>Weights for the Discriminator are frozen.</a:t>
            </a:r>
            <a:endParaRPr lang="en-US" dirty="0"/>
          </a:p>
          <a:p>
            <a:pPr lvl="2"/>
            <a:r>
              <a:rPr lang="en-US" dirty="0"/>
              <a:t>The GAN is now trained on the assumption that the fake data is real.</a:t>
            </a:r>
            <a:endParaRPr lang="en-US" dirty="0"/>
          </a:p>
          <a:p>
            <a:pPr lvl="2"/>
            <a:r>
              <a:rPr lang="en-US" dirty="0"/>
              <a:t>End result: The Generator adjusts its weights to try to maximize the “realness” of the fake data.</a:t>
            </a:r>
            <a:endParaRPr lang="en-US" dirty="0"/>
          </a:p>
          <a:p>
            <a:pPr lvl="2"/>
            <a:r>
              <a:rPr lang="en-US" dirty="0"/>
              <a:t>The process repeats.</a:t>
            </a:r>
            <a:endParaRPr lang="en-US" dirty="0"/>
          </a:p>
          <a:p>
            <a:pPr lvl="1"/>
            <a:r>
              <a:rPr lang="en-US" dirty="0"/>
              <a:t>So training alternates between:</a:t>
            </a:r>
            <a:endParaRPr lang="en-US" dirty="0"/>
          </a:p>
          <a:p>
            <a:pPr lvl="2"/>
            <a:r>
              <a:rPr lang="en-US" dirty="0"/>
              <a:t>Maximizing the Discriminator’s ability to tell fake data from real.</a:t>
            </a:r>
            <a:endParaRPr lang="en-US" dirty="0"/>
          </a:p>
          <a:p>
            <a:pPr lvl="2"/>
            <a:r>
              <a:rPr lang="en-US" dirty="0"/>
              <a:t>Maximizing the quality of the fake data to minimize the Discriminator’s ability to differentiate.</a:t>
            </a:r>
            <a:endParaRPr lang="en-US" dirty="0"/>
          </a:p>
          <a:p>
            <a:r>
              <a:rPr lang="en-US" dirty="0"/>
              <a:t>This is why it is called an “adversarial network”:</a:t>
            </a:r>
            <a:endParaRPr lang="en-US" dirty="0"/>
          </a:p>
          <a:p>
            <a:pPr lvl="1"/>
            <a:r>
              <a:rPr lang="en-US" dirty="0"/>
              <a:t>The two networks try to fight each other.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Imports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a GAN to generate fake MNIST data. Create a new file called “</a:t>
            </a:r>
            <a:r>
              <a:rPr lang="en-US" dirty="0" err="1"/>
              <a:t>gan.py</a:t>
            </a:r>
            <a:r>
              <a:rPr lang="en-US" dirty="0"/>
              <a:t>” and key in the following.</a:t>
            </a:r>
            <a:endParaRPr lang="en-US" dirty="0"/>
          </a:p>
          <a:p>
            <a:r>
              <a:rPr lang="en-US" dirty="0"/>
              <a:t>As always we begin with the imports: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437" y="3056542"/>
            <a:ext cx="7030632" cy="26783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this is pretty standard, except for:</a:t>
            </a:r>
            <a:endParaRPr lang="en-US" dirty="0"/>
          </a:p>
          <a:p>
            <a:pPr lvl="1"/>
            <a:r>
              <a:rPr lang="en-US" dirty="0"/>
              <a:t>Matplotlib: This is a plotting library. Does not work properly on MacOS but we can still use it to generate PNG files.</a:t>
            </a:r>
            <a:endParaRPr lang="en-US" dirty="0"/>
          </a:p>
          <a:p>
            <a:pPr lvl="1"/>
            <a:r>
              <a:rPr lang="en-US" dirty="0" err="1"/>
              <a:t>Tqdm</a:t>
            </a:r>
            <a:r>
              <a:rPr lang="en-US" dirty="0"/>
              <a:t>: This is a very cool progress bar library.</a:t>
            </a:r>
            <a:endParaRPr lang="en-US" dirty="0"/>
          </a:p>
          <a:p>
            <a:pPr lvl="1"/>
            <a:r>
              <a:rPr lang="en-US" dirty="0"/>
              <a:t>We are also importing a new activation function called </a:t>
            </a:r>
            <a:r>
              <a:rPr lang="en-US" dirty="0" err="1"/>
              <a:t>LeakyReLU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505" y="3728278"/>
            <a:ext cx="5450800" cy="21059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Preparing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973927"/>
          </a:xfrm>
        </p:spPr>
        <p:txBody>
          <a:bodyPr/>
          <a:lstStyle/>
          <a:p>
            <a:r>
              <a:rPr lang="en-US" dirty="0"/>
              <a:t>We load the MNIST data, pretty much the same as before.</a:t>
            </a:r>
            <a:endParaRPr lang="en-US" dirty="0"/>
          </a:p>
          <a:p>
            <a:r>
              <a:rPr lang="en-US" dirty="0"/>
              <a:t>Also since we are using the Adam optimizer twice (once each for the Generator and Discriminator), we create a function to create the optimizer.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97" y="2792896"/>
            <a:ext cx="7687443" cy="36277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14946</Words>
  <Application>WPS Writer</Application>
  <PresentationFormat>On-screen Show (4:3)</PresentationFormat>
  <Paragraphs>424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Arial</vt:lpstr>
      <vt:lpstr>宋体</vt:lpstr>
      <vt:lpstr>Wingdings</vt:lpstr>
      <vt:lpstr>Times</vt:lpstr>
      <vt:lpstr>Helvetica Neue</vt:lpstr>
      <vt:lpstr>Times New Roman</vt:lpstr>
      <vt:lpstr>Cambria Math</vt:lpstr>
      <vt:lpstr>Kingsoft Math</vt:lpstr>
      <vt:lpstr>微软雅黑</vt:lpstr>
      <vt:lpstr>汉仪旗黑</vt:lpstr>
      <vt:lpstr>宋体</vt:lpstr>
      <vt:lpstr>Arial Unicode MS</vt:lpstr>
      <vt:lpstr>Calibri</vt:lpstr>
      <vt:lpstr>DejaVu Math TeX Gyre</vt:lpstr>
      <vt:lpstr>汉仪书宋二KW</vt:lpstr>
      <vt:lpstr>Blank</vt:lpstr>
      <vt:lpstr>PowerPoint 演示文稿</vt:lpstr>
      <vt:lpstr>More Deep Learning Networks</vt:lpstr>
      <vt:lpstr>generator adversarial networks</vt:lpstr>
      <vt:lpstr>Generative Adversarial Networks What Are They?</vt:lpstr>
      <vt:lpstr>Generative Adversarial Networks What Are They?</vt:lpstr>
      <vt:lpstr>Generative Adversarial Networks How Do They Work?</vt:lpstr>
      <vt:lpstr>Generative Adversarial Networks Imports</vt:lpstr>
      <vt:lpstr>Generative Adversarial Networks LeakyReLU</vt:lpstr>
      <vt:lpstr>Generative Adversarial Networks Preparing the Data</vt:lpstr>
      <vt:lpstr>Generative Adversarial Networks Building the Generator</vt:lpstr>
      <vt:lpstr>Generative Adversarial Networks Building the Discriminator</vt:lpstr>
      <vt:lpstr>Generative Adversarial Networks Building the GAN</vt:lpstr>
      <vt:lpstr>Generative Adversarial Networks Building the GAN</vt:lpstr>
      <vt:lpstr>Generative Adversarial Networks Helper Function</vt:lpstr>
      <vt:lpstr>Generative Adversarial Networks Training</vt:lpstr>
      <vt:lpstr>PowerPoint 演示文稿</vt:lpstr>
      <vt:lpstr>Generative Adversarial Networks</vt:lpstr>
      <vt:lpstr>Generative Adversarial Networks Epoch 1</vt:lpstr>
      <vt:lpstr>Generative Adversarial Networks Epoch 20</vt:lpstr>
      <vt:lpstr>Generative Adversarial Networks Epoch 60</vt:lpstr>
      <vt:lpstr>Generative Adversarial Networks Epoch 100</vt:lpstr>
      <vt:lpstr>Generative Adversarial Networks Epoch 200</vt:lpstr>
      <vt:lpstr>Generative Adversarial Networks Epoch 400</vt:lpstr>
      <vt:lpstr>Motivation</vt:lpstr>
      <vt:lpstr>Convolutional neural networks</vt:lpstr>
      <vt:lpstr>Convolutional Neural Networks Revision: What is a CNN?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 in Keras</vt:lpstr>
      <vt:lpstr>Convolutional Neural Networks Pooling Layers</vt:lpstr>
      <vt:lpstr>Convolutional Neural Networks Pooling Layers</vt:lpstr>
      <vt:lpstr>Convolutional Neural Networks Flatten Layer / Example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 – RCNN</vt:lpstr>
      <vt:lpstr>Object Detection – Fast RCNN</vt:lpstr>
      <vt:lpstr>Object Detection – Faster RCNN</vt:lpstr>
      <vt:lpstr>Proposing Bounding Boxes</vt:lpstr>
      <vt:lpstr>Object Detection – Single Shot Detector (SSD)</vt:lpstr>
      <vt:lpstr>Object Detection – You Only Look Once (YOLO)</vt:lpstr>
      <vt:lpstr>Object Detection – You Only Look Once (YOLO)</vt:lpstr>
      <vt:lpstr>Summary</vt:lpstr>
    </vt:vector>
  </TitlesOfParts>
  <Company>National University of Singapore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iejbeue</cp:lastModifiedBy>
  <cp:revision>375</cp:revision>
  <cp:lastPrinted>2023-07-07T03:04:06Z</cp:lastPrinted>
  <dcterms:created xsi:type="dcterms:W3CDTF">2023-07-07T03:04:06Z</dcterms:created>
  <dcterms:modified xsi:type="dcterms:W3CDTF">2023-07-07T03:04:06Z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D3DBE9D1D5637E25847CA76494434B5C_42</vt:lpwstr>
  </property>
  <property fmtid="{D5CDD505-2E9C-101B-9397-08002B2CF9AE}" pid="3" name="KSOProductBuildVer">
    <vt:lpwstr>1033-5.4.1.7920</vt:lpwstr>
  </property>
</Properties>
</file>